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1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45"/>
  </p:normalViewPr>
  <p:slideViewPr>
    <p:cSldViewPr>
      <p:cViewPr varScale="1">
        <p:scale>
          <a:sx n="93" d="100"/>
          <a:sy n="93" d="100"/>
        </p:scale>
        <p:origin x="248" y="6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19200"/>
            <a:ext cx="200025" cy="666750"/>
          </a:xfrm>
          <a:custGeom>
            <a:avLst/>
            <a:gdLst/>
            <a:ahLst/>
            <a:cxnLst/>
            <a:rect l="l" t="t" r="r" b="b"/>
            <a:pathLst>
              <a:path w="200025" h="666750">
                <a:moveTo>
                  <a:pt x="200025" y="0"/>
                </a:moveTo>
                <a:lnTo>
                  <a:pt x="0" y="0"/>
                </a:lnTo>
                <a:lnTo>
                  <a:pt x="0" y="666750"/>
                </a:lnTo>
                <a:lnTo>
                  <a:pt x="200025" y="666750"/>
                </a:lnTo>
                <a:lnTo>
                  <a:pt x="2000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66700" y="1219200"/>
            <a:ext cx="200025" cy="666750"/>
          </a:xfrm>
          <a:custGeom>
            <a:avLst/>
            <a:gdLst/>
            <a:ahLst/>
            <a:cxnLst/>
            <a:rect l="l" t="t" r="r" b="b"/>
            <a:pathLst>
              <a:path w="200025" h="666750">
                <a:moveTo>
                  <a:pt x="200025" y="0"/>
                </a:moveTo>
                <a:lnTo>
                  <a:pt x="0" y="0"/>
                </a:lnTo>
                <a:lnTo>
                  <a:pt x="0" y="666750"/>
                </a:lnTo>
                <a:lnTo>
                  <a:pt x="200025" y="666750"/>
                </a:lnTo>
                <a:lnTo>
                  <a:pt x="2000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33400" y="1219200"/>
            <a:ext cx="104775" cy="666750"/>
          </a:xfrm>
          <a:custGeom>
            <a:avLst/>
            <a:gdLst/>
            <a:ahLst/>
            <a:cxnLst/>
            <a:rect l="l" t="t" r="r" b="b"/>
            <a:pathLst>
              <a:path w="104775" h="666750">
                <a:moveTo>
                  <a:pt x="0" y="666750"/>
                </a:moveTo>
                <a:lnTo>
                  <a:pt x="104775" y="666750"/>
                </a:lnTo>
                <a:lnTo>
                  <a:pt x="104775" y="0"/>
                </a:lnTo>
                <a:lnTo>
                  <a:pt x="0" y="0"/>
                </a:lnTo>
                <a:lnTo>
                  <a:pt x="0" y="6667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775" y="580898"/>
            <a:ext cx="11206226" cy="219557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48150" y="2730817"/>
            <a:ext cx="3695700" cy="849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38885" y="3422586"/>
            <a:ext cx="9380855" cy="227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8/27/25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C6D9A-E16B-7472-F9CA-7CD7B308B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1143000"/>
            <a:ext cx="9380855" cy="1169551"/>
          </a:xfrm>
        </p:spPr>
        <p:txBody>
          <a:bodyPr/>
          <a:lstStyle/>
          <a:p>
            <a:pPr marL="3151505">
              <a:lnSpc>
                <a:spcPct val="100000"/>
              </a:lnSpc>
              <a:spcBef>
                <a:spcPts val="10"/>
              </a:spcBef>
            </a:pPr>
            <a:r>
              <a:rPr lang="en-US" sz="3600" b="1" dirty="0"/>
              <a:t>Senior</a:t>
            </a:r>
            <a:r>
              <a:rPr lang="en-US" sz="3600" b="1" spc="-45" dirty="0"/>
              <a:t> </a:t>
            </a:r>
            <a:r>
              <a:rPr lang="en-US" sz="3600" b="1" dirty="0"/>
              <a:t>Scientist</a:t>
            </a:r>
            <a:r>
              <a:rPr lang="en-US" sz="3600" b="1" spc="-114" dirty="0"/>
              <a:t> </a:t>
            </a:r>
            <a:r>
              <a:rPr lang="en-US" sz="3600" b="1" spc="-10" dirty="0"/>
              <a:t>Interview</a:t>
            </a:r>
            <a:endParaRPr lang="en-US" sz="3600" b="1" dirty="0"/>
          </a:p>
          <a:p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F0EF2-614E-5C4A-CEE6-6115298F7605}"/>
              </a:ext>
            </a:extLst>
          </p:cNvPr>
          <p:cNvSpPr txBox="1"/>
          <p:nvPr/>
        </p:nvSpPr>
        <p:spPr>
          <a:xfrm>
            <a:off x="2675255" y="3244334"/>
            <a:ext cx="7924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08225">
              <a:lnSpc>
                <a:spcPct val="100000"/>
              </a:lnSpc>
              <a:spcBef>
                <a:spcPts val="45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Deepak</a:t>
            </a:r>
            <a:r>
              <a:rPr lang="en-US" sz="24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Poduval,</a:t>
            </a:r>
            <a:r>
              <a:rPr lang="en-US" sz="2400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ARS,</a:t>
            </a:r>
            <a:r>
              <a:rPr lang="en-US" sz="2400" spc="-10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Yale</a:t>
            </a:r>
            <a:r>
              <a:rPr lang="en-US" sz="2400" spc="-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10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C56D35-D4F2-42AF-2E56-D1F500A70037}"/>
              </a:ext>
            </a:extLst>
          </p:cNvPr>
          <p:cNvSpPr txBox="1"/>
          <p:nvPr/>
        </p:nvSpPr>
        <p:spPr>
          <a:xfrm>
            <a:off x="6705600" y="38100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August 2025</a:t>
            </a:r>
          </a:p>
        </p:txBody>
      </p:sp>
    </p:spTree>
    <p:extLst>
      <p:ext uri="{BB962C8B-B14F-4D97-AF65-F5344CB8AC3E}">
        <p14:creationId xmlns:p14="http://schemas.microsoft.com/office/powerpoint/2010/main" val="41244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1100" y="671435"/>
            <a:ext cx="7614458" cy="61533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3867" y="599888"/>
            <a:ext cx="8078779" cy="60172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762000"/>
            <a:ext cx="7575688" cy="4902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143000"/>
            <a:ext cx="7622610" cy="50650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685800"/>
            <a:ext cx="7618449" cy="50650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609600"/>
            <a:ext cx="7622610" cy="506506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400" y="685800"/>
            <a:ext cx="7614289" cy="50650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843" y="96057"/>
            <a:ext cx="7520791" cy="61339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685800"/>
            <a:ext cx="7497786" cy="49568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800" y="533400"/>
            <a:ext cx="7614542" cy="50321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175" y="609600"/>
            <a:ext cx="10906125" cy="1895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65150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4450"/>
              </a:spcBef>
            </a:pPr>
            <a:r>
              <a:rPr sz="4800" b="0" dirty="0">
                <a:latin typeface="Arial"/>
                <a:cs typeface="Arial"/>
              </a:rPr>
              <a:t>Bioinformatics</a:t>
            </a:r>
            <a:r>
              <a:rPr sz="4800" b="0" spc="-175" dirty="0">
                <a:latin typeface="Arial"/>
                <a:cs typeface="Arial"/>
              </a:rPr>
              <a:t> </a:t>
            </a:r>
            <a:r>
              <a:rPr sz="4800" b="0" spc="-10" dirty="0">
                <a:latin typeface="Arial"/>
                <a:cs typeface="Arial"/>
              </a:rPr>
              <a:t>Journey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6486525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0" y="0"/>
                </a:moveTo>
                <a:lnTo>
                  <a:pt x="0" y="0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909637" y="3824351"/>
            <a:ext cx="2426335" cy="1616075"/>
            <a:chOff x="909637" y="3824351"/>
            <a:chExt cx="2426335" cy="1616075"/>
          </a:xfrm>
        </p:grpSpPr>
        <p:sp>
          <p:nvSpPr>
            <p:cNvPr id="5" name="object 5"/>
            <p:cNvSpPr/>
            <p:nvPr/>
          </p:nvSpPr>
          <p:spPr>
            <a:xfrm>
              <a:off x="909637" y="3824351"/>
              <a:ext cx="2172335" cy="1381125"/>
            </a:xfrm>
            <a:custGeom>
              <a:avLst/>
              <a:gdLst/>
              <a:ahLst/>
              <a:cxnLst/>
              <a:rect l="l" t="t" r="r" b="b"/>
              <a:pathLst>
                <a:path w="2172335" h="1381125">
                  <a:moveTo>
                    <a:pt x="2033587" y="0"/>
                  </a:moveTo>
                  <a:lnTo>
                    <a:pt x="138112" y="0"/>
                  </a:lnTo>
                  <a:lnTo>
                    <a:pt x="94458" y="7029"/>
                  </a:lnTo>
                  <a:lnTo>
                    <a:pt x="56545" y="26611"/>
                  </a:lnTo>
                  <a:lnTo>
                    <a:pt x="26648" y="56482"/>
                  </a:lnTo>
                  <a:lnTo>
                    <a:pt x="7041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41" y="1286628"/>
                  </a:lnTo>
                  <a:lnTo>
                    <a:pt x="26648" y="1324560"/>
                  </a:lnTo>
                  <a:lnTo>
                    <a:pt x="56545" y="1354469"/>
                  </a:lnTo>
                  <a:lnTo>
                    <a:pt x="94458" y="1374082"/>
                  </a:lnTo>
                  <a:lnTo>
                    <a:pt x="138112" y="1381125"/>
                  </a:lnTo>
                  <a:lnTo>
                    <a:pt x="2033587" y="1381125"/>
                  </a:lnTo>
                  <a:lnTo>
                    <a:pt x="2077267" y="1374082"/>
                  </a:lnTo>
                  <a:lnTo>
                    <a:pt x="2115198" y="1354469"/>
                  </a:lnTo>
                  <a:lnTo>
                    <a:pt x="2145107" y="1324560"/>
                  </a:lnTo>
                  <a:lnTo>
                    <a:pt x="2164720" y="1286628"/>
                  </a:lnTo>
                  <a:lnTo>
                    <a:pt x="2171763" y="1242949"/>
                  </a:lnTo>
                  <a:lnTo>
                    <a:pt x="2171763" y="138049"/>
                  </a:lnTo>
                  <a:lnTo>
                    <a:pt x="2164720" y="94382"/>
                  </a:lnTo>
                  <a:lnTo>
                    <a:pt x="2145107" y="56482"/>
                  </a:lnTo>
                  <a:lnTo>
                    <a:pt x="2115198" y="26611"/>
                  </a:lnTo>
                  <a:lnTo>
                    <a:pt x="2077267" y="7029"/>
                  </a:lnTo>
                  <a:lnTo>
                    <a:pt x="20335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7287" y="4052951"/>
              <a:ext cx="2172335" cy="1381125"/>
            </a:xfrm>
            <a:custGeom>
              <a:avLst/>
              <a:gdLst/>
              <a:ahLst/>
              <a:cxnLst/>
              <a:rect l="l" t="t" r="r" b="b"/>
              <a:pathLst>
                <a:path w="2172335" h="1381125">
                  <a:moveTo>
                    <a:pt x="2033587" y="0"/>
                  </a:moveTo>
                  <a:lnTo>
                    <a:pt x="138112" y="0"/>
                  </a:lnTo>
                  <a:lnTo>
                    <a:pt x="94458" y="7029"/>
                  </a:lnTo>
                  <a:lnTo>
                    <a:pt x="56545" y="26611"/>
                  </a:lnTo>
                  <a:lnTo>
                    <a:pt x="26648" y="56482"/>
                  </a:lnTo>
                  <a:lnTo>
                    <a:pt x="7041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41" y="1286628"/>
                  </a:lnTo>
                  <a:lnTo>
                    <a:pt x="26648" y="1324560"/>
                  </a:lnTo>
                  <a:lnTo>
                    <a:pt x="56545" y="1354469"/>
                  </a:lnTo>
                  <a:lnTo>
                    <a:pt x="94458" y="1374082"/>
                  </a:lnTo>
                  <a:lnTo>
                    <a:pt x="138112" y="1381125"/>
                  </a:lnTo>
                  <a:lnTo>
                    <a:pt x="2033587" y="1381125"/>
                  </a:lnTo>
                  <a:lnTo>
                    <a:pt x="2077267" y="1374082"/>
                  </a:lnTo>
                  <a:lnTo>
                    <a:pt x="2115198" y="1354469"/>
                  </a:lnTo>
                  <a:lnTo>
                    <a:pt x="2145107" y="1324560"/>
                  </a:lnTo>
                  <a:lnTo>
                    <a:pt x="2164720" y="1286628"/>
                  </a:lnTo>
                  <a:lnTo>
                    <a:pt x="2171763" y="1242949"/>
                  </a:lnTo>
                  <a:lnTo>
                    <a:pt x="2171763" y="138049"/>
                  </a:lnTo>
                  <a:lnTo>
                    <a:pt x="2164720" y="94382"/>
                  </a:lnTo>
                  <a:lnTo>
                    <a:pt x="2145107" y="56482"/>
                  </a:lnTo>
                  <a:lnTo>
                    <a:pt x="2115198" y="26611"/>
                  </a:lnTo>
                  <a:lnTo>
                    <a:pt x="2077267" y="7029"/>
                  </a:lnTo>
                  <a:lnTo>
                    <a:pt x="2033587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7287" y="4052951"/>
              <a:ext cx="2172335" cy="1381125"/>
            </a:xfrm>
            <a:custGeom>
              <a:avLst/>
              <a:gdLst/>
              <a:ahLst/>
              <a:cxnLst/>
              <a:rect l="l" t="t" r="r" b="b"/>
              <a:pathLst>
                <a:path w="2172335" h="1381125">
                  <a:moveTo>
                    <a:pt x="0" y="138049"/>
                  </a:moveTo>
                  <a:lnTo>
                    <a:pt x="7041" y="94382"/>
                  </a:lnTo>
                  <a:lnTo>
                    <a:pt x="26648" y="56482"/>
                  </a:lnTo>
                  <a:lnTo>
                    <a:pt x="56545" y="26611"/>
                  </a:lnTo>
                  <a:lnTo>
                    <a:pt x="94458" y="7029"/>
                  </a:lnTo>
                  <a:lnTo>
                    <a:pt x="138112" y="0"/>
                  </a:lnTo>
                  <a:lnTo>
                    <a:pt x="2033587" y="0"/>
                  </a:lnTo>
                  <a:lnTo>
                    <a:pt x="2077267" y="7029"/>
                  </a:lnTo>
                  <a:lnTo>
                    <a:pt x="2115198" y="26611"/>
                  </a:lnTo>
                  <a:lnTo>
                    <a:pt x="2145107" y="56482"/>
                  </a:lnTo>
                  <a:lnTo>
                    <a:pt x="2164720" y="94382"/>
                  </a:lnTo>
                  <a:lnTo>
                    <a:pt x="2171763" y="138049"/>
                  </a:lnTo>
                  <a:lnTo>
                    <a:pt x="2171763" y="1242949"/>
                  </a:lnTo>
                  <a:lnTo>
                    <a:pt x="2164720" y="1286628"/>
                  </a:lnTo>
                  <a:lnTo>
                    <a:pt x="2145107" y="1324560"/>
                  </a:lnTo>
                  <a:lnTo>
                    <a:pt x="2115198" y="1354469"/>
                  </a:lnTo>
                  <a:lnTo>
                    <a:pt x="2077267" y="1374082"/>
                  </a:lnTo>
                  <a:lnTo>
                    <a:pt x="2033587" y="1381125"/>
                  </a:lnTo>
                  <a:lnTo>
                    <a:pt x="138112" y="1381125"/>
                  </a:lnTo>
                  <a:lnTo>
                    <a:pt x="94458" y="1374082"/>
                  </a:lnTo>
                  <a:lnTo>
                    <a:pt x="56545" y="1354469"/>
                  </a:lnTo>
                  <a:lnTo>
                    <a:pt x="26648" y="1324560"/>
                  </a:lnTo>
                  <a:lnTo>
                    <a:pt x="7041" y="1286628"/>
                  </a:lnTo>
                  <a:lnTo>
                    <a:pt x="0" y="124294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44282" y="4465002"/>
            <a:ext cx="1975485" cy="5238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indent="12700" algn="ctr">
              <a:lnSpc>
                <a:spcPct val="86100"/>
              </a:lnSpc>
              <a:spcBef>
                <a:spcPts val="300"/>
              </a:spcBef>
            </a:pPr>
            <a:r>
              <a:rPr sz="1200" dirty="0">
                <a:latin typeface="Arial"/>
                <a:cs typeface="Arial"/>
              </a:rPr>
              <a:t>B.Sc.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&amp;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M.Sc.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in </a:t>
            </a:r>
            <a:r>
              <a:rPr sz="1200" spc="-10" dirty="0">
                <a:latin typeface="Arial"/>
                <a:cs typeface="Arial"/>
              </a:rPr>
              <a:t>Biotechnology/Bioinformatics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Amrita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University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567176" y="3824351"/>
            <a:ext cx="2416175" cy="1616075"/>
            <a:chOff x="3567176" y="3824351"/>
            <a:chExt cx="2416175" cy="1616075"/>
          </a:xfrm>
        </p:grpSpPr>
        <p:sp>
          <p:nvSpPr>
            <p:cNvPr id="10" name="object 10"/>
            <p:cNvSpPr/>
            <p:nvPr/>
          </p:nvSpPr>
          <p:spPr>
            <a:xfrm>
              <a:off x="3567176" y="38243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05301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05301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2033524" y="0"/>
                  </a:lnTo>
                  <a:lnTo>
                    <a:pt x="2077203" y="7029"/>
                  </a:lnTo>
                  <a:lnTo>
                    <a:pt x="2115135" y="26611"/>
                  </a:lnTo>
                  <a:lnTo>
                    <a:pt x="2145044" y="56482"/>
                  </a:lnTo>
                  <a:lnTo>
                    <a:pt x="2164657" y="94382"/>
                  </a:lnTo>
                  <a:lnTo>
                    <a:pt x="2171700" y="138049"/>
                  </a:lnTo>
                  <a:lnTo>
                    <a:pt x="2171700" y="1242949"/>
                  </a:lnTo>
                  <a:lnTo>
                    <a:pt x="2164657" y="1286628"/>
                  </a:lnTo>
                  <a:lnTo>
                    <a:pt x="2145044" y="1324560"/>
                  </a:lnTo>
                  <a:lnTo>
                    <a:pt x="2115135" y="1354469"/>
                  </a:lnTo>
                  <a:lnTo>
                    <a:pt x="2077203" y="1374082"/>
                  </a:lnTo>
                  <a:lnTo>
                    <a:pt x="2033524" y="1381125"/>
                  </a:lnTo>
                  <a:lnTo>
                    <a:pt x="138049" y="1381125"/>
                  </a:lnTo>
                  <a:lnTo>
                    <a:pt x="94382" y="1374082"/>
                  </a:lnTo>
                  <a:lnTo>
                    <a:pt x="56482" y="1354469"/>
                  </a:lnTo>
                  <a:lnTo>
                    <a:pt x="26611" y="1324560"/>
                  </a:lnTo>
                  <a:lnTo>
                    <a:pt x="7029" y="1286628"/>
                  </a:lnTo>
                  <a:lnTo>
                    <a:pt x="0" y="124294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46271" y="4465002"/>
            <a:ext cx="1889760" cy="5238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065" marR="5080" algn="ctr">
              <a:lnSpc>
                <a:spcPct val="86100"/>
              </a:lnSpc>
              <a:spcBef>
                <a:spcPts val="300"/>
              </a:spcBef>
            </a:pPr>
            <a:r>
              <a:rPr sz="1200" dirty="0">
                <a:latin typeface="Arial"/>
                <a:cs typeface="Arial"/>
              </a:rPr>
              <a:t>PhD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Translational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Cancer </a:t>
            </a:r>
            <a:r>
              <a:rPr sz="1200" dirty="0">
                <a:latin typeface="Arial"/>
                <a:cs typeface="Arial"/>
              </a:rPr>
              <a:t>Genomics,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University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of </a:t>
            </a:r>
            <a:r>
              <a:rPr sz="1200" spc="-10" dirty="0">
                <a:latin typeface="Arial"/>
                <a:cs typeface="Arial"/>
              </a:rPr>
              <a:t>Bergen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15126" y="3824351"/>
            <a:ext cx="2425700" cy="1616075"/>
            <a:chOff x="6215126" y="3824351"/>
            <a:chExt cx="2425700" cy="1616075"/>
          </a:xfrm>
        </p:grpSpPr>
        <p:sp>
          <p:nvSpPr>
            <p:cNvPr id="15" name="object 15"/>
            <p:cNvSpPr/>
            <p:nvPr/>
          </p:nvSpPr>
          <p:spPr>
            <a:xfrm>
              <a:off x="6215126" y="38243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62776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62776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2033524" y="0"/>
                  </a:lnTo>
                  <a:lnTo>
                    <a:pt x="2077203" y="7029"/>
                  </a:lnTo>
                  <a:lnTo>
                    <a:pt x="2115135" y="26611"/>
                  </a:lnTo>
                  <a:lnTo>
                    <a:pt x="2145044" y="56482"/>
                  </a:lnTo>
                  <a:lnTo>
                    <a:pt x="2164657" y="94382"/>
                  </a:lnTo>
                  <a:lnTo>
                    <a:pt x="2171700" y="138049"/>
                  </a:lnTo>
                  <a:lnTo>
                    <a:pt x="2171700" y="1242949"/>
                  </a:lnTo>
                  <a:lnTo>
                    <a:pt x="2164657" y="1286628"/>
                  </a:lnTo>
                  <a:lnTo>
                    <a:pt x="2145044" y="1324560"/>
                  </a:lnTo>
                  <a:lnTo>
                    <a:pt x="2115135" y="1354469"/>
                  </a:lnTo>
                  <a:lnTo>
                    <a:pt x="2077203" y="1374082"/>
                  </a:lnTo>
                  <a:lnTo>
                    <a:pt x="2033524" y="1381125"/>
                  </a:lnTo>
                  <a:lnTo>
                    <a:pt x="138049" y="1381125"/>
                  </a:lnTo>
                  <a:lnTo>
                    <a:pt x="94382" y="1374082"/>
                  </a:lnTo>
                  <a:lnTo>
                    <a:pt x="56482" y="1354469"/>
                  </a:lnTo>
                  <a:lnTo>
                    <a:pt x="26611" y="1324560"/>
                  </a:lnTo>
                  <a:lnTo>
                    <a:pt x="7029" y="1286628"/>
                  </a:lnTo>
                  <a:lnTo>
                    <a:pt x="0" y="124294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546595" y="4544123"/>
            <a:ext cx="2005330" cy="3708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758190" marR="5080" indent="-746125">
              <a:lnSpc>
                <a:spcPts val="1280"/>
              </a:lnSpc>
              <a:spcBef>
                <a:spcPts val="275"/>
              </a:spcBef>
            </a:pPr>
            <a:r>
              <a:rPr sz="1200" dirty="0">
                <a:latin typeface="Arial"/>
                <a:cs typeface="Arial"/>
              </a:rPr>
              <a:t>Postdoc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University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North </a:t>
            </a:r>
            <a:r>
              <a:rPr sz="1200" spc="-10" dirty="0">
                <a:latin typeface="Arial"/>
                <a:cs typeface="Arial"/>
              </a:rPr>
              <a:t>Dakota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72601" y="3824351"/>
            <a:ext cx="2416175" cy="1616075"/>
            <a:chOff x="8872601" y="3824351"/>
            <a:chExt cx="2416175" cy="1616075"/>
          </a:xfrm>
        </p:grpSpPr>
        <p:sp>
          <p:nvSpPr>
            <p:cNvPr id="20" name="object 20"/>
            <p:cNvSpPr/>
            <p:nvPr/>
          </p:nvSpPr>
          <p:spPr>
            <a:xfrm>
              <a:off x="8872601" y="38243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10726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20335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1242949"/>
                  </a:lnTo>
                  <a:lnTo>
                    <a:pt x="7029" y="1286628"/>
                  </a:lnTo>
                  <a:lnTo>
                    <a:pt x="26611" y="1324560"/>
                  </a:lnTo>
                  <a:lnTo>
                    <a:pt x="56482" y="1354469"/>
                  </a:lnTo>
                  <a:lnTo>
                    <a:pt x="94382" y="1374082"/>
                  </a:lnTo>
                  <a:lnTo>
                    <a:pt x="138049" y="1381125"/>
                  </a:lnTo>
                  <a:lnTo>
                    <a:pt x="2033524" y="1381125"/>
                  </a:lnTo>
                  <a:lnTo>
                    <a:pt x="2077203" y="1374082"/>
                  </a:lnTo>
                  <a:lnTo>
                    <a:pt x="2115135" y="1354469"/>
                  </a:lnTo>
                  <a:lnTo>
                    <a:pt x="2145044" y="1324560"/>
                  </a:lnTo>
                  <a:lnTo>
                    <a:pt x="2164657" y="1286628"/>
                  </a:lnTo>
                  <a:lnTo>
                    <a:pt x="2171700" y="1242949"/>
                  </a:lnTo>
                  <a:lnTo>
                    <a:pt x="2171700" y="138049"/>
                  </a:lnTo>
                  <a:lnTo>
                    <a:pt x="2164657" y="94382"/>
                  </a:lnTo>
                  <a:lnTo>
                    <a:pt x="2145044" y="56482"/>
                  </a:lnTo>
                  <a:lnTo>
                    <a:pt x="2115135" y="26611"/>
                  </a:lnTo>
                  <a:lnTo>
                    <a:pt x="2077203" y="7029"/>
                  </a:lnTo>
                  <a:lnTo>
                    <a:pt x="2033524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10726" y="4052951"/>
              <a:ext cx="2171700" cy="1381125"/>
            </a:xfrm>
            <a:custGeom>
              <a:avLst/>
              <a:gdLst/>
              <a:ahLst/>
              <a:cxnLst/>
              <a:rect l="l" t="t" r="r" b="b"/>
              <a:pathLst>
                <a:path w="2171700" h="138112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2033524" y="0"/>
                  </a:lnTo>
                  <a:lnTo>
                    <a:pt x="2077203" y="7029"/>
                  </a:lnTo>
                  <a:lnTo>
                    <a:pt x="2115135" y="26611"/>
                  </a:lnTo>
                  <a:lnTo>
                    <a:pt x="2145044" y="56482"/>
                  </a:lnTo>
                  <a:lnTo>
                    <a:pt x="2164657" y="94382"/>
                  </a:lnTo>
                  <a:lnTo>
                    <a:pt x="2171700" y="138049"/>
                  </a:lnTo>
                  <a:lnTo>
                    <a:pt x="2171700" y="1242949"/>
                  </a:lnTo>
                  <a:lnTo>
                    <a:pt x="2164657" y="1286628"/>
                  </a:lnTo>
                  <a:lnTo>
                    <a:pt x="2145044" y="1324560"/>
                  </a:lnTo>
                  <a:lnTo>
                    <a:pt x="2115135" y="1354469"/>
                  </a:lnTo>
                  <a:lnTo>
                    <a:pt x="2077203" y="1374082"/>
                  </a:lnTo>
                  <a:lnTo>
                    <a:pt x="2033524" y="1381125"/>
                  </a:lnTo>
                  <a:lnTo>
                    <a:pt x="138049" y="1381125"/>
                  </a:lnTo>
                  <a:lnTo>
                    <a:pt x="94382" y="1374082"/>
                  </a:lnTo>
                  <a:lnTo>
                    <a:pt x="56482" y="1354469"/>
                  </a:lnTo>
                  <a:lnTo>
                    <a:pt x="26611" y="1324560"/>
                  </a:lnTo>
                  <a:lnTo>
                    <a:pt x="7029" y="1286628"/>
                  </a:lnTo>
                  <a:lnTo>
                    <a:pt x="0" y="124294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19259" y="4544123"/>
            <a:ext cx="1766570" cy="3708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548005" marR="5080" indent="-535940">
              <a:lnSpc>
                <a:spcPts val="1280"/>
              </a:lnSpc>
              <a:spcBef>
                <a:spcPts val="275"/>
              </a:spcBef>
            </a:pPr>
            <a:r>
              <a:rPr sz="1200" dirty="0">
                <a:latin typeface="Arial"/>
                <a:cs typeface="Arial"/>
              </a:rPr>
              <a:t>Associate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Scientist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Yale </a:t>
            </a:r>
            <a:r>
              <a:rPr sz="1200" spc="-10" dirty="0">
                <a:latin typeface="Arial"/>
                <a:cs typeface="Arial"/>
              </a:rPr>
              <a:t>University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0" y="381000"/>
            <a:ext cx="7543555" cy="62398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red and blue dots&#10;&#10;AI-generated content may be incorrect.">
            <a:extLst>
              <a:ext uri="{FF2B5EF4-FFF2-40B4-BE49-F238E27FC236}">
                <a16:creationId xmlns:a16="http://schemas.microsoft.com/office/drawing/2014/main" id="{499E6304-8A53-FBB3-A3D6-7204EBA9D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500"/>
            <a:ext cx="77724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800" y="685800"/>
            <a:ext cx="7651800" cy="56879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955762"/>
            <a:ext cx="7391400" cy="492104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955762"/>
            <a:ext cx="7391400" cy="49210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962120"/>
            <a:ext cx="7391400" cy="491468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105"/>
              </a:spcBef>
            </a:pPr>
            <a:r>
              <a:rPr dirty="0"/>
              <a:t>Thank</a:t>
            </a:r>
            <a:r>
              <a:rPr spc="-20" dirty="0"/>
              <a:t>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3482" y="2159698"/>
            <a:ext cx="173101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Arial"/>
                <a:cs typeface="Arial"/>
              </a:rPr>
              <a:t>August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4,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2025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847975"/>
            <a:ext cx="200025" cy="676275"/>
          </a:xfrm>
          <a:custGeom>
            <a:avLst/>
            <a:gdLst/>
            <a:ahLst/>
            <a:cxnLst/>
            <a:rect l="l" t="t" r="r" b="b"/>
            <a:pathLst>
              <a:path w="200025" h="676275">
                <a:moveTo>
                  <a:pt x="200025" y="0"/>
                </a:moveTo>
                <a:lnTo>
                  <a:pt x="0" y="0"/>
                </a:lnTo>
                <a:lnTo>
                  <a:pt x="0" y="676275"/>
                </a:lnTo>
                <a:lnTo>
                  <a:pt x="200025" y="676275"/>
                </a:lnTo>
                <a:lnTo>
                  <a:pt x="2000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" y="2847975"/>
            <a:ext cx="200025" cy="676275"/>
          </a:xfrm>
          <a:custGeom>
            <a:avLst/>
            <a:gdLst/>
            <a:ahLst/>
            <a:cxnLst/>
            <a:rect l="l" t="t" r="r" b="b"/>
            <a:pathLst>
              <a:path w="200025" h="676275">
                <a:moveTo>
                  <a:pt x="200025" y="0"/>
                </a:moveTo>
                <a:lnTo>
                  <a:pt x="0" y="0"/>
                </a:lnTo>
                <a:lnTo>
                  <a:pt x="0" y="676275"/>
                </a:lnTo>
                <a:lnTo>
                  <a:pt x="200025" y="676275"/>
                </a:lnTo>
                <a:lnTo>
                  <a:pt x="2000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3400" y="2847975"/>
            <a:ext cx="200025" cy="676275"/>
          </a:xfrm>
          <a:custGeom>
            <a:avLst/>
            <a:gdLst/>
            <a:ahLst/>
            <a:cxnLst/>
            <a:rect l="l" t="t" r="r" b="b"/>
            <a:pathLst>
              <a:path w="200025" h="676275">
                <a:moveTo>
                  <a:pt x="200025" y="0"/>
                </a:moveTo>
                <a:lnTo>
                  <a:pt x="0" y="0"/>
                </a:lnTo>
                <a:lnTo>
                  <a:pt x="0" y="676275"/>
                </a:lnTo>
                <a:lnTo>
                  <a:pt x="200025" y="676275"/>
                </a:lnTo>
                <a:lnTo>
                  <a:pt x="2000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5581614" y="676275"/>
            <a:ext cx="6215380" cy="5724525"/>
            <a:chOff x="5581614" y="676275"/>
            <a:chExt cx="6215380" cy="57245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1614" y="704739"/>
              <a:ext cx="6215196" cy="562466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86425" y="676275"/>
              <a:ext cx="6010275" cy="5429250"/>
            </a:xfrm>
            <a:custGeom>
              <a:avLst/>
              <a:gdLst/>
              <a:ahLst/>
              <a:cxnLst/>
              <a:rect l="l" t="t" r="r" b="b"/>
              <a:pathLst>
                <a:path w="6010275" h="5429250">
                  <a:moveTo>
                    <a:pt x="6010275" y="0"/>
                  </a:moveTo>
                  <a:lnTo>
                    <a:pt x="0" y="0"/>
                  </a:lnTo>
                  <a:lnTo>
                    <a:pt x="0" y="5429250"/>
                  </a:lnTo>
                  <a:lnTo>
                    <a:pt x="6010275" y="5429250"/>
                  </a:lnTo>
                  <a:lnTo>
                    <a:pt x="60102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686425" y="6353175"/>
              <a:ext cx="6010275" cy="47625"/>
            </a:xfrm>
            <a:custGeom>
              <a:avLst/>
              <a:gdLst/>
              <a:ahLst/>
              <a:cxnLst/>
              <a:rect l="l" t="t" r="r" b="b"/>
              <a:pathLst>
                <a:path w="6010275" h="47625">
                  <a:moveTo>
                    <a:pt x="6010275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6010275" y="47625"/>
                  </a:lnTo>
                  <a:lnTo>
                    <a:pt x="60102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93482" y="2805366"/>
            <a:ext cx="7513320" cy="1965923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3779520" algn="just">
              <a:lnSpc>
                <a:spcPts val="3679"/>
              </a:lnSpc>
              <a:spcBef>
                <a:spcPts val="530"/>
              </a:spcBef>
            </a:pPr>
            <a:r>
              <a:rPr sz="3350" dirty="0">
                <a:latin typeface="Arial"/>
                <a:cs typeface="Arial"/>
              </a:rPr>
              <a:t>Transcriptomic</a:t>
            </a:r>
            <a:r>
              <a:rPr sz="3350" spc="15" dirty="0">
                <a:latin typeface="Arial"/>
                <a:cs typeface="Arial"/>
              </a:rPr>
              <a:t> </a:t>
            </a:r>
            <a:r>
              <a:rPr sz="3350" spc="-25" dirty="0">
                <a:latin typeface="Arial"/>
                <a:cs typeface="Arial"/>
              </a:rPr>
              <a:t>and </a:t>
            </a:r>
            <a:r>
              <a:rPr sz="3350" dirty="0">
                <a:latin typeface="Arial"/>
                <a:cs typeface="Arial"/>
              </a:rPr>
              <a:t>Epigenetic</a:t>
            </a:r>
            <a:r>
              <a:rPr sz="3350" spc="-60" dirty="0">
                <a:latin typeface="Arial"/>
                <a:cs typeface="Arial"/>
              </a:rPr>
              <a:t> </a:t>
            </a:r>
            <a:r>
              <a:rPr sz="3350" spc="-10" dirty="0">
                <a:latin typeface="Arial"/>
                <a:cs typeface="Arial"/>
              </a:rPr>
              <a:t>Analysis </a:t>
            </a:r>
            <a:r>
              <a:rPr sz="3350" dirty="0">
                <a:latin typeface="Arial"/>
                <a:cs typeface="Arial"/>
              </a:rPr>
              <a:t>of</a:t>
            </a:r>
            <a:r>
              <a:rPr sz="3350" spc="105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D1R+</a:t>
            </a:r>
            <a:r>
              <a:rPr sz="3350" spc="40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and</a:t>
            </a:r>
            <a:r>
              <a:rPr sz="3350" spc="-15" dirty="0">
                <a:latin typeface="Arial"/>
                <a:cs typeface="Arial"/>
              </a:rPr>
              <a:t> </a:t>
            </a:r>
            <a:r>
              <a:rPr sz="3350" spc="-20" dirty="0">
                <a:latin typeface="Arial"/>
                <a:cs typeface="Arial"/>
              </a:rPr>
              <a:t>D2R+ </a:t>
            </a:r>
            <a:r>
              <a:rPr sz="3350" dirty="0">
                <a:latin typeface="Arial"/>
                <a:cs typeface="Arial"/>
              </a:rPr>
              <a:t>MSNs</a:t>
            </a:r>
            <a:r>
              <a:rPr sz="3350" spc="25" dirty="0">
                <a:latin typeface="Arial"/>
                <a:cs typeface="Arial"/>
              </a:rPr>
              <a:t> </a:t>
            </a:r>
            <a:r>
              <a:rPr sz="3350" dirty="0">
                <a:latin typeface="Arial"/>
                <a:cs typeface="Arial"/>
              </a:rPr>
              <a:t>in</a:t>
            </a:r>
            <a:r>
              <a:rPr sz="3350" spc="75" dirty="0">
                <a:latin typeface="Arial"/>
                <a:cs typeface="Arial"/>
              </a:rPr>
              <a:t> </a:t>
            </a:r>
            <a:r>
              <a:rPr sz="3350" spc="-10" dirty="0">
                <a:latin typeface="Arial"/>
                <a:cs typeface="Arial"/>
              </a:rPr>
              <a:t>Macaque</a:t>
            </a:r>
            <a:endParaRPr lang="en-US" sz="3350" spc="-1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8175" y="609600"/>
            <a:ext cx="10906125" cy="18954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565150" rIns="0" bIns="0" rtlCol="0">
            <a:spAutoFit/>
          </a:bodyPr>
          <a:lstStyle/>
          <a:p>
            <a:pPr marL="497840">
              <a:lnSpc>
                <a:spcPct val="100000"/>
              </a:lnSpc>
              <a:spcBef>
                <a:spcPts val="4450"/>
              </a:spcBef>
            </a:pPr>
            <a:r>
              <a:rPr sz="4800" b="0" spc="-10" dirty="0">
                <a:latin typeface="Arial"/>
                <a:cs typeface="Arial"/>
              </a:rPr>
              <a:t>Objective</a:t>
            </a:r>
            <a:endParaRPr sz="4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39395" marR="5080" indent="-227329">
              <a:lnSpc>
                <a:spcPts val="2630"/>
              </a:lnSpc>
              <a:spcBef>
                <a:spcPts val="395"/>
              </a:spcBef>
              <a:buChar char="•"/>
              <a:tabLst>
                <a:tab pos="241300" algn="l"/>
              </a:tabLst>
            </a:pPr>
            <a:r>
              <a:rPr dirty="0"/>
              <a:t>Identify</a:t>
            </a:r>
            <a:r>
              <a:rPr spc="-60" dirty="0"/>
              <a:t> </a:t>
            </a:r>
            <a:r>
              <a:rPr spc="-10" dirty="0"/>
              <a:t>differences</a:t>
            </a:r>
            <a:r>
              <a:rPr spc="-65" dirty="0"/>
              <a:t> </a:t>
            </a:r>
            <a:r>
              <a:rPr dirty="0"/>
              <a:t>in</a:t>
            </a:r>
            <a:r>
              <a:rPr spc="-60" dirty="0"/>
              <a:t> </a:t>
            </a:r>
            <a:r>
              <a:rPr dirty="0"/>
              <a:t>expression</a:t>
            </a:r>
            <a:r>
              <a:rPr spc="-55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D1R+</a:t>
            </a:r>
            <a:r>
              <a:rPr spc="-4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D2R+</a:t>
            </a:r>
            <a:r>
              <a:rPr spc="-55" dirty="0"/>
              <a:t> </a:t>
            </a:r>
            <a:r>
              <a:rPr dirty="0"/>
              <a:t>striatal</a:t>
            </a:r>
            <a:r>
              <a:rPr spc="-80" dirty="0"/>
              <a:t> </a:t>
            </a:r>
            <a:r>
              <a:rPr spc="-10" dirty="0"/>
              <a:t>neuron 	subpopulations</a:t>
            </a:r>
            <a:r>
              <a:rPr spc="-50" dirty="0"/>
              <a:t> </a:t>
            </a:r>
            <a:r>
              <a:rPr dirty="0"/>
              <a:t>across</a:t>
            </a:r>
            <a:r>
              <a:rPr spc="-50" dirty="0"/>
              <a:t> </a:t>
            </a:r>
            <a:r>
              <a:rPr dirty="0"/>
              <a:t>Macaque,</a:t>
            </a:r>
            <a:r>
              <a:rPr spc="-110" dirty="0"/>
              <a:t> </a:t>
            </a:r>
            <a:r>
              <a:rPr dirty="0"/>
              <a:t>Human,</a:t>
            </a:r>
            <a:r>
              <a:rPr spc="-114" dirty="0"/>
              <a:t> </a:t>
            </a:r>
            <a:r>
              <a:rPr dirty="0"/>
              <a:t>Mouse,</a:t>
            </a:r>
            <a:r>
              <a:rPr spc="-40" dirty="0"/>
              <a:t> </a:t>
            </a:r>
            <a:r>
              <a:rPr dirty="0"/>
              <a:t>and</a:t>
            </a:r>
            <a:r>
              <a:rPr spc="-100" dirty="0"/>
              <a:t> </a:t>
            </a:r>
            <a:r>
              <a:rPr spc="-20" dirty="0"/>
              <a:t>Rat.</a:t>
            </a:r>
          </a:p>
          <a:p>
            <a:pPr marL="240029" indent="-227329">
              <a:lnSpc>
                <a:spcPct val="100000"/>
              </a:lnSpc>
              <a:spcBef>
                <a:spcPts val="229"/>
              </a:spcBef>
              <a:buChar char="•"/>
              <a:tabLst>
                <a:tab pos="240029" algn="l"/>
              </a:tabLst>
            </a:pPr>
            <a:r>
              <a:rPr dirty="0"/>
              <a:t>Integrate</a:t>
            </a:r>
            <a:r>
              <a:rPr spc="-105" dirty="0"/>
              <a:t> </a:t>
            </a:r>
            <a:r>
              <a:rPr dirty="0"/>
              <a:t>epigenetic</a:t>
            </a:r>
            <a:r>
              <a:rPr spc="-50" dirty="0"/>
              <a:t> </a:t>
            </a:r>
            <a:r>
              <a:rPr dirty="0"/>
              <a:t>data</a:t>
            </a:r>
            <a:r>
              <a:rPr spc="-9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characterize</a:t>
            </a:r>
            <a:r>
              <a:rPr spc="-120" dirty="0"/>
              <a:t> </a:t>
            </a:r>
            <a:r>
              <a:rPr dirty="0"/>
              <a:t>regulatory</a:t>
            </a:r>
            <a:r>
              <a:rPr spc="-50" dirty="0"/>
              <a:t> </a:t>
            </a:r>
            <a:r>
              <a:rPr spc="-10" dirty="0"/>
              <a:t>mechanisms.</a:t>
            </a:r>
          </a:p>
          <a:p>
            <a:pPr marL="240029" indent="-227329">
              <a:lnSpc>
                <a:spcPct val="100000"/>
              </a:lnSpc>
              <a:spcBef>
                <a:spcPts val="350"/>
              </a:spcBef>
              <a:buChar char="•"/>
              <a:tabLst>
                <a:tab pos="240029" algn="l"/>
              </a:tabLst>
            </a:pPr>
            <a:r>
              <a:rPr dirty="0"/>
              <a:t>Identify</a:t>
            </a:r>
            <a:r>
              <a:rPr spc="-50" dirty="0"/>
              <a:t> </a:t>
            </a:r>
            <a:r>
              <a:rPr dirty="0"/>
              <a:t>shared</a:t>
            </a:r>
            <a:r>
              <a:rPr spc="-45" dirty="0"/>
              <a:t> </a:t>
            </a:r>
            <a:r>
              <a:rPr spc="-10" dirty="0"/>
              <a:t>cis-</a:t>
            </a:r>
            <a:r>
              <a:rPr dirty="0"/>
              <a:t>regulatory</a:t>
            </a:r>
            <a:r>
              <a:rPr spc="-120" dirty="0"/>
              <a:t> </a:t>
            </a:r>
            <a:r>
              <a:rPr spc="-10" dirty="0"/>
              <a:t>elements.</a:t>
            </a:r>
          </a:p>
          <a:p>
            <a:pPr marL="240029" indent="-227329">
              <a:lnSpc>
                <a:spcPts val="2715"/>
              </a:lnSpc>
              <a:spcBef>
                <a:spcPts val="345"/>
              </a:spcBef>
              <a:buChar char="•"/>
              <a:tabLst>
                <a:tab pos="240029" algn="l"/>
              </a:tabLst>
            </a:pPr>
            <a:r>
              <a:rPr dirty="0"/>
              <a:t>Differentiate</a:t>
            </a:r>
            <a:r>
              <a:rPr spc="-30" dirty="0"/>
              <a:t> </a:t>
            </a:r>
            <a:r>
              <a:rPr dirty="0"/>
              <a:t>biological</a:t>
            </a:r>
            <a:r>
              <a:rPr spc="-55" dirty="0"/>
              <a:t> </a:t>
            </a:r>
            <a:r>
              <a:rPr dirty="0"/>
              <a:t>processes</a:t>
            </a:r>
            <a:r>
              <a:rPr spc="-114" dirty="0"/>
              <a:t> </a:t>
            </a:r>
            <a:r>
              <a:rPr dirty="0"/>
              <a:t>or</a:t>
            </a:r>
            <a:r>
              <a:rPr spc="-25" dirty="0"/>
              <a:t> </a:t>
            </a:r>
            <a:r>
              <a:rPr dirty="0"/>
              <a:t>pathways</a:t>
            </a:r>
            <a:r>
              <a:rPr spc="-45" dirty="0"/>
              <a:t> </a:t>
            </a:r>
            <a:r>
              <a:rPr dirty="0"/>
              <a:t>in</a:t>
            </a:r>
            <a:r>
              <a:rPr spc="-35" dirty="0"/>
              <a:t> </a:t>
            </a:r>
            <a:r>
              <a:rPr dirty="0"/>
              <a:t>D1R+</a:t>
            </a:r>
            <a:r>
              <a:rPr spc="-9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20" dirty="0"/>
              <a:t>D2R+</a:t>
            </a:r>
          </a:p>
          <a:p>
            <a:pPr marL="241300">
              <a:lnSpc>
                <a:spcPts val="2715"/>
              </a:lnSpc>
            </a:pPr>
            <a:r>
              <a:rPr spc="-10" dirty="0"/>
              <a:t>cells.</a:t>
            </a:r>
          </a:p>
        </p:txBody>
      </p:sp>
      <p:sp>
        <p:nvSpPr>
          <p:cNvPr id="4" name="object 4"/>
          <p:cNvSpPr/>
          <p:nvPr/>
        </p:nvSpPr>
        <p:spPr>
          <a:xfrm>
            <a:off x="838200" y="6486525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0" y="0"/>
                </a:moveTo>
                <a:lnTo>
                  <a:pt x="0" y="0"/>
                </a:lnTo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043631" y="809898"/>
            <a:ext cx="9942716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5080"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</a:t>
            </a:r>
            <a:r>
              <a:rPr lang="en-US" sz="4800" b="1" kern="1200" spc="-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7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Dopamine</a:t>
            </a:r>
            <a:r>
              <a:rPr lang="en-US" sz="4800" b="1" kern="1200" spc="-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Receptor</a:t>
            </a:r>
            <a:r>
              <a:rPr lang="en-US" sz="4800" b="1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Subtypes</a:t>
            </a:r>
            <a:r>
              <a:rPr lang="en-US" sz="4800" b="1" kern="1200" spc="-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4800" b="1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4800" b="1" kern="1200" spc="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Primate</a:t>
            </a:r>
            <a:r>
              <a:rPr lang="en-US" sz="4800" b="1" kern="1200" spc="-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Striatum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55600" indent="-228600" algn="l" rtl="0">
              <a:lnSpc>
                <a:spcPct val="90000"/>
              </a:lnSpc>
              <a:spcBef>
                <a:spcPts val="13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Dataset:</a:t>
            </a:r>
            <a:r>
              <a:rPr lang="en-US" sz="2400" b="1" kern="1200" spc="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nuclei</a:t>
            </a:r>
            <a:r>
              <a:rPr lang="en-US" sz="2400" b="1" kern="1200" spc="-9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RNA-sequencing</a:t>
            </a:r>
            <a:r>
              <a:rPr lang="en-US"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(snRNA-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seq)</a:t>
            </a:r>
            <a:r>
              <a:rPr lang="en-US" sz="2400" b="1" kern="1200" spc="-5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</a:t>
            </a:r>
            <a:r>
              <a:rPr lang="en-US" sz="2400" b="1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GSE167920,</a:t>
            </a:r>
            <a:r>
              <a:rPr lang="en-US" sz="2400" b="1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containing</a:t>
            </a:r>
            <a:r>
              <a:rPr lang="en-US"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63,884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55600" indent="-228600" algn="l" rtl="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cells.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2700" marR="1080135" indent="-228600" algn="l" rtl="0">
              <a:lnSpc>
                <a:spcPct val="90000"/>
              </a:lnSpc>
              <a:spcBef>
                <a:spcPts val="710"/>
              </a:spcBef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Focused</a:t>
            </a:r>
            <a:r>
              <a:rPr lang="en-US" sz="2400" kern="1200" spc="-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</a:t>
            </a:r>
            <a:r>
              <a:rPr lang="en-US" sz="2400" kern="1200" spc="-3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Medium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Spiny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Neurons</a:t>
            </a:r>
            <a:r>
              <a:rPr lang="en-US" sz="2400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(MSNs):</a:t>
            </a:r>
            <a:r>
              <a:rPr lang="en-US" sz="2400" kern="1200" spc="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D1R+</a:t>
            </a:r>
            <a:r>
              <a:rPr lang="en-US" sz="2400" kern="1200" spc="-8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(direct</a:t>
            </a:r>
            <a:r>
              <a:rPr lang="en-US" sz="2400" kern="1200" spc="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pathway)</a:t>
            </a:r>
            <a:r>
              <a:rPr lang="en-US" sz="2400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2400" kern="1200" spc="-8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D2R+</a:t>
            </a:r>
            <a:r>
              <a:rPr lang="en-US" sz="2400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(indirect</a:t>
            </a:r>
            <a:r>
              <a:rPr lang="en-US" sz="2400" kern="1200" spc="-5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pathway)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</a:t>
            </a:r>
            <a:r>
              <a:rPr lang="en-US" sz="2400" kern="1200" spc="-7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complementary</a:t>
            </a:r>
            <a:r>
              <a:rPr lang="en-US" sz="2400" kern="1200" spc="-1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analyses: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5650" indent="-228600" algn="l" rtl="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MSNs</a:t>
            </a:r>
            <a:r>
              <a:rPr lang="en-US" sz="2400" b="1" kern="1200" spc="-2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</a:t>
            </a:r>
            <a:r>
              <a:rPr lang="en-US" sz="2400" b="1" kern="1200" spc="-3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</a:t>
            </a:r>
            <a:r>
              <a:rPr lang="en-US" sz="2400" b="1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Understanding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MSN</a:t>
            </a:r>
            <a:r>
              <a:rPr lang="en-US" sz="2400" kern="1200" spc="-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55650" indent="-228600" algn="l" rtl="0">
              <a:lnSpc>
                <a:spcPct val="90000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D1R+</a:t>
            </a:r>
            <a:r>
              <a:rPr lang="en-US" sz="2400" b="1" kern="1200" spc="-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</a:t>
            </a:r>
            <a:r>
              <a:rPr lang="en-US" sz="2400" b="1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D2R+</a:t>
            </a:r>
            <a:r>
              <a:rPr lang="en-US" sz="2400" b="1" kern="1200" spc="-4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400" kern="1200" spc="-15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Discovering</a:t>
            </a:r>
            <a:r>
              <a:rPr lang="en-US" sz="24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subtype</a:t>
            </a:r>
            <a:r>
              <a:rPr lang="en-US" sz="2400" kern="1200" spc="-2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spc="-1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differences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2663" y="1393626"/>
            <a:ext cx="6940718" cy="45184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56535" y="221678"/>
            <a:ext cx="4534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ourier New"/>
                <a:cs typeface="Courier New"/>
              </a:rPr>
              <a:t>Quality</a:t>
            </a:r>
            <a:r>
              <a:rPr sz="1800" spc="-4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Metrics</a:t>
            </a:r>
            <a:r>
              <a:rPr sz="1800" spc="-10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Across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Cell</a:t>
            </a:r>
            <a:r>
              <a:rPr sz="1800" spc="-10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Types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1546578"/>
            <a:ext cx="6934200" cy="5311422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09DCBB11-55AA-DAAB-0BD8-E6C11CC180AE}"/>
              </a:ext>
            </a:extLst>
          </p:cNvPr>
          <p:cNvSpPr txBox="1"/>
          <p:nvPr/>
        </p:nvSpPr>
        <p:spPr>
          <a:xfrm>
            <a:off x="2756535" y="221678"/>
            <a:ext cx="56254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urier New"/>
                <a:cs typeface="Courier New"/>
              </a:rPr>
              <a:t>UMAP has clear clusters - reproduced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7456" y="1066800"/>
            <a:ext cx="7643621" cy="5015523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5652D12-561A-63C4-79E4-B5CCA3625C7B}"/>
              </a:ext>
            </a:extLst>
          </p:cNvPr>
          <p:cNvSpPr txBox="1"/>
          <p:nvPr/>
        </p:nvSpPr>
        <p:spPr>
          <a:xfrm>
            <a:off x="2756535" y="221678"/>
            <a:ext cx="562546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ourier New"/>
                <a:cs typeface="Courier New"/>
              </a:rPr>
              <a:t>Biomarkers for D1R and D2R from the study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2753" y="99783"/>
            <a:ext cx="7514705" cy="59869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207</Words>
  <Application>Microsoft Macintosh PowerPoint</Application>
  <PresentationFormat>Widescreen</PresentationFormat>
  <Paragraphs>26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Courier New</vt:lpstr>
      <vt:lpstr>Office Theme</vt:lpstr>
      <vt:lpstr>PowerPoint Presentation</vt:lpstr>
      <vt:lpstr>Bioinformatics Journey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Poduval, Deepak</cp:lastModifiedBy>
  <cp:revision>4</cp:revision>
  <dcterms:created xsi:type="dcterms:W3CDTF">2025-08-28T03:18:08Z</dcterms:created>
  <dcterms:modified xsi:type="dcterms:W3CDTF">2025-08-28T03:45:12Z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2025-08-28T00:00:00Z</vt:filetime>
  </property>
  <property fmtid="{D5CDD505-2E9C-101B-9397-08002B2CF9AE}" pid="3" name="LastSaved">
    <vt:filetime>2025-08-28T00:00:00Z</vt:filetime>
  </property>
</Properties>
</file>